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71" r:id="rId9"/>
    <p:sldId id="264" r:id="rId10"/>
    <p:sldId id="261" r:id="rId11"/>
    <p:sldId id="262" r:id="rId12"/>
    <p:sldId id="263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53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image" Target="../media/image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image" Target="../media/image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1C8D88-6BAB-434E-A033-4665E210166A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0A071D-75B2-4444-A129-AF3E4A22D24E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0" i="0" dirty="0"/>
            <a:t>Sürücü destek ve otomatik sürüş sistemleri,</a:t>
          </a:r>
          <a:endParaRPr lang="en-US" dirty="0"/>
        </a:p>
      </dgm:t>
    </dgm:pt>
    <dgm:pt modelId="{F3DDA9BD-D8AC-4F79-BAC5-BDD708239E6F}" type="parTrans" cxnId="{24AA66CA-ED21-4F00-B591-A272A43B7068}">
      <dgm:prSet/>
      <dgm:spPr/>
      <dgm:t>
        <a:bodyPr/>
        <a:lstStyle/>
        <a:p>
          <a:endParaRPr lang="en-US"/>
        </a:p>
      </dgm:t>
    </dgm:pt>
    <dgm:pt modelId="{D5A30E37-C160-45A2-AB3A-3D13B63BE871}" type="sibTrans" cxnId="{24AA66CA-ED21-4F00-B591-A272A43B7068}">
      <dgm:prSet/>
      <dgm:spPr/>
      <dgm:t>
        <a:bodyPr/>
        <a:lstStyle/>
        <a:p>
          <a:endParaRPr lang="en-US"/>
        </a:p>
      </dgm:t>
    </dgm:pt>
    <dgm:pt modelId="{EC498329-FBF1-42D5-8FE7-7CA11CD224D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0" i="0"/>
            <a:t>Otonom araçlar, </a:t>
          </a:r>
          <a:endParaRPr lang="en-US"/>
        </a:p>
      </dgm:t>
    </dgm:pt>
    <dgm:pt modelId="{7036E588-8D07-4F7B-BD5C-4346EB5A6A7C}" type="parTrans" cxnId="{6E408A93-60AE-47BA-AA7E-0F297F770C77}">
      <dgm:prSet/>
      <dgm:spPr/>
      <dgm:t>
        <a:bodyPr/>
        <a:lstStyle/>
        <a:p>
          <a:endParaRPr lang="en-US"/>
        </a:p>
      </dgm:t>
    </dgm:pt>
    <dgm:pt modelId="{7ACEA0DE-2B18-4831-9430-5CE4EC29B406}" type="sibTrans" cxnId="{6E408A93-60AE-47BA-AA7E-0F297F770C77}">
      <dgm:prSet/>
      <dgm:spPr/>
      <dgm:t>
        <a:bodyPr/>
        <a:lstStyle/>
        <a:p>
          <a:endParaRPr lang="en-US"/>
        </a:p>
      </dgm:t>
    </dgm:pt>
    <dgm:pt modelId="{9FFCFF33-52F4-4C34-B0F0-4CADBAA54D20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0" i="0" dirty="0"/>
            <a:t>Hedef seçimi veya savaş sürecinde yapay zekâ kullanan silah sistemleri. </a:t>
          </a:r>
          <a:endParaRPr lang="en-US" dirty="0"/>
        </a:p>
      </dgm:t>
    </dgm:pt>
    <dgm:pt modelId="{3C86A05E-9864-4E1D-A9B2-BFC0CC386817}" type="parTrans" cxnId="{CB97AD3F-9EED-4719-A270-D2E9D2BCA209}">
      <dgm:prSet/>
      <dgm:spPr/>
      <dgm:t>
        <a:bodyPr/>
        <a:lstStyle/>
        <a:p>
          <a:endParaRPr lang="tr-TR"/>
        </a:p>
      </dgm:t>
    </dgm:pt>
    <dgm:pt modelId="{2AE13F55-613C-4159-B4E0-F8FA97F72B5E}" type="sibTrans" cxnId="{CB97AD3F-9EED-4719-A270-D2E9D2BCA209}">
      <dgm:prSet/>
      <dgm:spPr/>
      <dgm:t>
        <a:bodyPr/>
        <a:lstStyle/>
        <a:p>
          <a:endParaRPr lang="tr-TR"/>
        </a:p>
      </dgm:t>
    </dgm:pt>
    <dgm:pt modelId="{980E018A-B882-453A-8DF6-720400F03987}" type="pres">
      <dgm:prSet presAssocID="{B71C8D88-6BAB-434E-A033-4665E210166A}" presName="root" presStyleCnt="0">
        <dgm:presLayoutVars>
          <dgm:dir/>
          <dgm:resizeHandles val="exact"/>
        </dgm:presLayoutVars>
      </dgm:prSet>
      <dgm:spPr/>
    </dgm:pt>
    <dgm:pt modelId="{12CEB605-C063-42C1-9233-EEBCAAA7ECF7}" type="pres">
      <dgm:prSet presAssocID="{6C0A071D-75B2-4444-A129-AF3E4A22D24E}" presName="compNode" presStyleCnt="0"/>
      <dgm:spPr/>
    </dgm:pt>
    <dgm:pt modelId="{1AE6F3F7-5065-43BD-9C69-86B598C10CEF}" type="pres">
      <dgm:prSet presAssocID="{6C0A071D-75B2-4444-A129-AF3E4A22D24E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aba"/>
        </a:ext>
      </dgm:extLst>
    </dgm:pt>
    <dgm:pt modelId="{2AF25A69-531A-422B-9597-46710EDF88E7}" type="pres">
      <dgm:prSet presAssocID="{6C0A071D-75B2-4444-A129-AF3E4A22D24E}" presName="spaceRect" presStyleCnt="0"/>
      <dgm:spPr/>
    </dgm:pt>
    <dgm:pt modelId="{8409A53E-09C6-44F4-B71F-D14910718082}" type="pres">
      <dgm:prSet presAssocID="{6C0A071D-75B2-4444-A129-AF3E4A22D24E}" presName="textRect" presStyleLbl="revTx" presStyleIdx="0" presStyleCnt="3">
        <dgm:presLayoutVars>
          <dgm:chMax val="1"/>
          <dgm:chPref val="1"/>
        </dgm:presLayoutVars>
      </dgm:prSet>
      <dgm:spPr/>
    </dgm:pt>
    <dgm:pt modelId="{8EEDEB4A-324C-4032-AC74-A052585E8573}" type="pres">
      <dgm:prSet presAssocID="{D5A30E37-C160-45A2-AB3A-3D13B63BE871}" presName="sibTrans" presStyleCnt="0"/>
      <dgm:spPr/>
    </dgm:pt>
    <dgm:pt modelId="{C35E2B34-F786-4DF7-8DF0-609B6E81D546}" type="pres">
      <dgm:prSet presAssocID="{EC498329-FBF1-42D5-8FE7-7CA11CD224DB}" presName="compNode" presStyleCnt="0"/>
      <dgm:spPr/>
    </dgm:pt>
    <dgm:pt modelId="{FA393871-9AB2-4752-A677-D13DFFF18ED9}" type="pres">
      <dgm:prSet presAssocID="{EC498329-FBF1-42D5-8FE7-7CA11CD224DB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açlar"/>
        </a:ext>
      </dgm:extLst>
    </dgm:pt>
    <dgm:pt modelId="{D23712C0-88D8-4F5E-9D23-276165D26519}" type="pres">
      <dgm:prSet presAssocID="{EC498329-FBF1-42D5-8FE7-7CA11CD224DB}" presName="spaceRect" presStyleCnt="0"/>
      <dgm:spPr/>
    </dgm:pt>
    <dgm:pt modelId="{F58A6631-D599-4C5E-A137-889174D8386A}" type="pres">
      <dgm:prSet presAssocID="{EC498329-FBF1-42D5-8FE7-7CA11CD224DB}" presName="textRect" presStyleLbl="revTx" presStyleIdx="1" presStyleCnt="3">
        <dgm:presLayoutVars>
          <dgm:chMax val="1"/>
          <dgm:chPref val="1"/>
        </dgm:presLayoutVars>
      </dgm:prSet>
      <dgm:spPr/>
    </dgm:pt>
    <dgm:pt modelId="{12C86185-0705-4164-A000-2D7A27A6AF98}" type="pres">
      <dgm:prSet presAssocID="{7ACEA0DE-2B18-4831-9430-5CE4EC29B406}" presName="sibTrans" presStyleCnt="0"/>
      <dgm:spPr/>
    </dgm:pt>
    <dgm:pt modelId="{260CA3F4-6758-4D7B-9548-9BC529C4D228}" type="pres">
      <dgm:prSet presAssocID="{9FFCFF33-52F4-4C34-B0F0-4CADBAA54D20}" presName="compNode" presStyleCnt="0"/>
      <dgm:spPr/>
    </dgm:pt>
    <dgm:pt modelId="{8D34980B-300B-4CFB-A193-A3E319B009C1}" type="pres">
      <dgm:prSet presAssocID="{9FFCFF33-52F4-4C34-B0F0-4CADBAA54D20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 Tabancası düz dolguyla"/>
        </a:ext>
      </dgm:extLst>
    </dgm:pt>
    <dgm:pt modelId="{B698D16B-85AD-49EC-A0B6-C04DC5C38F38}" type="pres">
      <dgm:prSet presAssocID="{9FFCFF33-52F4-4C34-B0F0-4CADBAA54D20}" presName="spaceRect" presStyleCnt="0"/>
      <dgm:spPr/>
    </dgm:pt>
    <dgm:pt modelId="{F70C5F77-8A47-4A78-A07A-14A968A4F097}" type="pres">
      <dgm:prSet presAssocID="{9FFCFF33-52F4-4C34-B0F0-4CADBAA54D2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FE25803-3C6C-4E0D-8B83-784D5878CEEB}" type="presOf" srcId="{9FFCFF33-52F4-4C34-B0F0-4CADBAA54D20}" destId="{F70C5F77-8A47-4A78-A07A-14A968A4F097}" srcOrd="0" destOrd="0" presId="urn:microsoft.com/office/officeart/2018/2/layout/IconLabelList"/>
    <dgm:cxn modelId="{01F3F407-81A4-4651-8C2E-76B5798BA0AF}" type="presOf" srcId="{B71C8D88-6BAB-434E-A033-4665E210166A}" destId="{980E018A-B882-453A-8DF6-720400F03987}" srcOrd="0" destOrd="0" presId="urn:microsoft.com/office/officeart/2018/2/layout/IconLabelList"/>
    <dgm:cxn modelId="{CB97AD3F-9EED-4719-A270-D2E9D2BCA209}" srcId="{B71C8D88-6BAB-434E-A033-4665E210166A}" destId="{9FFCFF33-52F4-4C34-B0F0-4CADBAA54D20}" srcOrd="2" destOrd="0" parTransId="{3C86A05E-9864-4E1D-A9B2-BFC0CC386817}" sibTransId="{2AE13F55-613C-4159-B4E0-F8FA97F72B5E}"/>
    <dgm:cxn modelId="{6E408A93-60AE-47BA-AA7E-0F297F770C77}" srcId="{B71C8D88-6BAB-434E-A033-4665E210166A}" destId="{EC498329-FBF1-42D5-8FE7-7CA11CD224DB}" srcOrd="1" destOrd="0" parTransId="{7036E588-8D07-4F7B-BD5C-4346EB5A6A7C}" sibTransId="{7ACEA0DE-2B18-4831-9430-5CE4EC29B406}"/>
    <dgm:cxn modelId="{24AA66CA-ED21-4F00-B591-A272A43B7068}" srcId="{B71C8D88-6BAB-434E-A033-4665E210166A}" destId="{6C0A071D-75B2-4444-A129-AF3E4A22D24E}" srcOrd="0" destOrd="0" parTransId="{F3DDA9BD-D8AC-4F79-BAC5-BDD708239E6F}" sibTransId="{D5A30E37-C160-45A2-AB3A-3D13B63BE871}"/>
    <dgm:cxn modelId="{64ECFACB-C3B3-4DE8-993C-0F73FB930393}" type="presOf" srcId="{EC498329-FBF1-42D5-8FE7-7CA11CD224DB}" destId="{F58A6631-D599-4C5E-A137-889174D8386A}" srcOrd="0" destOrd="0" presId="urn:microsoft.com/office/officeart/2018/2/layout/IconLabelList"/>
    <dgm:cxn modelId="{748C90EB-B0AF-4173-A31F-3DDCC189383B}" type="presOf" srcId="{6C0A071D-75B2-4444-A129-AF3E4A22D24E}" destId="{8409A53E-09C6-44F4-B71F-D14910718082}" srcOrd="0" destOrd="0" presId="urn:microsoft.com/office/officeart/2018/2/layout/IconLabelList"/>
    <dgm:cxn modelId="{03CCFEC7-DB7D-4849-965E-5A50B95C5DA2}" type="presParOf" srcId="{980E018A-B882-453A-8DF6-720400F03987}" destId="{12CEB605-C063-42C1-9233-EEBCAAA7ECF7}" srcOrd="0" destOrd="0" presId="urn:microsoft.com/office/officeart/2018/2/layout/IconLabelList"/>
    <dgm:cxn modelId="{6F3EF599-40F7-4CD4-B2F3-3C0833BF4691}" type="presParOf" srcId="{12CEB605-C063-42C1-9233-EEBCAAA7ECF7}" destId="{1AE6F3F7-5065-43BD-9C69-86B598C10CEF}" srcOrd="0" destOrd="0" presId="urn:microsoft.com/office/officeart/2018/2/layout/IconLabelList"/>
    <dgm:cxn modelId="{08E35C4D-8F41-4B03-916B-AA4E9583C0A2}" type="presParOf" srcId="{12CEB605-C063-42C1-9233-EEBCAAA7ECF7}" destId="{2AF25A69-531A-422B-9597-46710EDF88E7}" srcOrd="1" destOrd="0" presId="urn:microsoft.com/office/officeart/2018/2/layout/IconLabelList"/>
    <dgm:cxn modelId="{905C1FEC-61C8-4560-8DA2-AB266FE9F5B5}" type="presParOf" srcId="{12CEB605-C063-42C1-9233-EEBCAAA7ECF7}" destId="{8409A53E-09C6-44F4-B71F-D14910718082}" srcOrd="2" destOrd="0" presId="urn:microsoft.com/office/officeart/2018/2/layout/IconLabelList"/>
    <dgm:cxn modelId="{ED8A15B0-2804-4B25-823F-259617B2CC41}" type="presParOf" srcId="{980E018A-B882-453A-8DF6-720400F03987}" destId="{8EEDEB4A-324C-4032-AC74-A052585E8573}" srcOrd="1" destOrd="0" presId="urn:microsoft.com/office/officeart/2018/2/layout/IconLabelList"/>
    <dgm:cxn modelId="{57B8679B-1FF1-4DF2-830A-4A508B7315C5}" type="presParOf" srcId="{980E018A-B882-453A-8DF6-720400F03987}" destId="{C35E2B34-F786-4DF7-8DF0-609B6E81D546}" srcOrd="2" destOrd="0" presId="urn:microsoft.com/office/officeart/2018/2/layout/IconLabelList"/>
    <dgm:cxn modelId="{D4B3FA34-84F9-432A-94D2-A9D0E4C365BF}" type="presParOf" srcId="{C35E2B34-F786-4DF7-8DF0-609B6E81D546}" destId="{FA393871-9AB2-4752-A677-D13DFFF18ED9}" srcOrd="0" destOrd="0" presId="urn:microsoft.com/office/officeart/2018/2/layout/IconLabelList"/>
    <dgm:cxn modelId="{57A4F8C4-4901-4596-B5CE-C9CAD640433C}" type="presParOf" srcId="{C35E2B34-F786-4DF7-8DF0-609B6E81D546}" destId="{D23712C0-88D8-4F5E-9D23-276165D26519}" srcOrd="1" destOrd="0" presId="urn:microsoft.com/office/officeart/2018/2/layout/IconLabelList"/>
    <dgm:cxn modelId="{2673E38D-6E5B-42AE-84AF-81FD953EB509}" type="presParOf" srcId="{C35E2B34-F786-4DF7-8DF0-609B6E81D546}" destId="{F58A6631-D599-4C5E-A137-889174D8386A}" srcOrd="2" destOrd="0" presId="urn:microsoft.com/office/officeart/2018/2/layout/IconLabelList"/>
    <dgm:cxn modelId="{50DE89C9-1065-4AC0-BBBD-5E4DD9BBEE8E}" type="presParOf" srcId="{980E018A-B882-453A-8DF6-720400F03987}" destId="{12C86185-0705-4164-A000-2D7A27A6AF98}" srcOrd="3" destOrd="0" presId="urn:microsoft.com/office/officeart/2018/2/layout/IconLabelList"/>
    <dgm:cxn modelId="{24D21957-C4EA-4B12-8847-8CC2AC82AFD4}" type="presParOf" srcId="{980E018A-B882-453A-8DF6-720400F03987}" destId="{260CA3F4-6758-4D7B-9548-9BC529C4D228}" srcOrd="4" destOrd="0" presId="urn:microsoft.com/office/officeart/2018/2/layout/IconLabelList"/>
    <dgm:cxn modelId="{D7B83568-B36E-4817-BBB7-8C68586FE1BF}" type="presParOf" srcId="{260CA3F4-6758-4D7B-9548-9BC529C4D228}" destId="{8D34980B-300B-4CFB-A193-A3E319B009C1}" srcOrd="0" destOrd="0" presId="urn:microsoft.com/office/officeart/2018/2/layout/IconLabelList"/>
    <dgm:cxn modelId="{952B3929-F46D-486B-9967-08E86324D024}" type="presParOf" srcId="{260CA3F4-6758-4D7B-9548-9BC529C4D228}" destId="{B698D16B-85AD-49EC-A0B6-C04DC5C38F38}" srcOrd="1" destOrd="0" presId="urn:microsoft.com/office/officeart/2018/2/layout/IconLabelList"/>
    <dgm:cxn modelId="{1079FCCC-142F-4793-A8F7-98DFC525AD21}" type="presParOf" srcId="{260CA3F4-6758-4D7B-9548-9BC529C4D228}" destId="{F70C5F77-8A47-4A78-A07A-14A968A4F09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6F3F7-5065-43BD-9C69-86B598C10CEF}">
      <dsp:nvSpPr>
        <dsp:cNvPr id="0" name=""/>
        <dsp:cNvSpPr/>
      </dsp:nvSpPr>
      <dsp:spPr>
        <a:xfrm>
          <a:off x="620144" y="1157111"/>
          <a:ext cx="879045" cy="87904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9A53E-09C6-44F4-B71F-D14910718082}">
      <dsp:nvSpPr>
        <dsp:cNvPr id="0" name=""/>
        <dsp:cNvSpPr/>
      </dsp:nvSpPr>
      <dsp:spPr>
        <a:xfrm>
          <a:off x="82949" y="2318369"/>
          <a:ext cx="19534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0" i="0" kern="1200" dirty="0"/>
            <a:t>Sürücü destek ve otomatik sürüş sistemleri,</a:t>
          </a:r>
          <a:endParaRPr lang="en-US" sz="1200" kern="1200" dirty="0"/>
        </a:p>
      </dsp:txBody>
      <dsp:txXfrm>
        <a:off x="82949" y="2318369"/>
        <a:ext cx="1953434" cy="720000"/>
      </dsp:txXfrm>
    </dsp:sp>
    <dsp:sp modelId="{FA393871-9AB2-4752-A677-D13DFFF18ED9}">
      <dsp:nvSpPr>
        <dsp:cNvPr id="0" name=""/>
        <dsp:cNvSpPr/>
      </dsp:nvSpPr>
      <dsp:spPr>
        <a:xfrm>
          <a:off x="2915429" y="1157111"/>
          <a:ext cx="879045" cy="87904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A6631-D599-4C5E-A137-889174D8386A}">
      <dsp:nvSpPr>
        <dsp:cNvPr id="0" name=""/>
        <dsp:cNvSpPr/>
      </dsp:nvSpPr>
      <dsp:spPr>
        <a:xfrm>
          <a:off x="2378235" y="2318369"/>
          <a:ext cx="19534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0" i="0" kern="1200"/>
            <a:t>Otonom araçlar, </a:t>
          </a:r>
          <a:endParaRPr lang="en-US" sz="1200" kern="1200"/>
        </a:p>
      </dsp:txBody>
      <dsp:txXfrm>
        <a:off x="2378235" y="2318369"/>
        <a:ext cx="1953434" cy="720000"/>
      </dsp:txXfrm>
    </dsp:sp>
    <dsp:sp modelId="{8D34980B-300B-4CFB-A193-A3E319B009C1}">
      <dsp:nvSpPr>
        <dsp:cNvPr id="0" name=""/>
        <dsp:cNvSpPr/>
      </dsp:nvSpPr>
      <dsp:spPr>
        <a:xfrm>
          <a:off x="5210715" y="1157111"/>
          <a:ext cx="879045" cy="879045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C5F77-8A47-4A78-A07A-14A968A4F097}">
      <dsp:nvSpPr>
        <dsp:cNvPr id="0" name=""/>
        <dsp:cNvSpPr/>
      </dsp:nvSpPr>
      <dsp:spPr>
        <a:xfrm>
          <a:off x="4673520" y="2318369"/>
          <a:ext cx="19534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0" i="0" kern="1200" dirty="0"/>
            <a:t>Hedef seçimi veya savaş sürecinde yapay zekâ kullanan silah sistemleri. </a:t>
          </a:r>
          <a:endParaRPr lang="en-US" sz="1200" kern="1200" dirty="0"/>
        </a:p>
      </dsp:txBody>
      <dsp:txXfrm>
        <a:off x="4673520" y="2318369"/>
        <a:ext cx="1953434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9AF27-4961-41FE-87F8-67C7D76CD536}" type="datetimeFigureOut">
              <a:rPr lang="tr-TR" smtClean="0"/>
              <a:t>31.03.2026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F26CB-BE52-41F1-9A6F-3D21702BE1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5400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Herkese merhaba, bugün </a:t>
            </a:r>
            <a:r>
              <a:rPr lang="tr-TR" sz="1200" b="1" dirty="0">
                <a:solidFill>
                  <a:srgbClr val="FFFFFF"/>
                </a:solidFill>
              </a:rPr>
              <a:t>Otonom </a:t>
            </a:r>
            <a:r>
              <a:rPr lang="tr-TR" sz="1200" b="1" dirty="0" err="1">
                <a:solidFill>
                  <a:srgbClr val="FFFFFF"/>
                </a:solidFill>
              </a:rPr>
              <a:t>Sistemler,Otonom</a:t>
            </a:r>
            <a:r>
              <a:rPr lang="tr-TR" sz="1200" b="1" dirty="0">
                <a:solidFill>
                  <a:srgbClr val="FFFFFF"/>
                </a:solidFill>
              </a:rPr>
              <a:t> Araçlar ve Silah Sistemlerinde Sorumluluk, Ayrımcılık ve Adalet </a:t>
            </a:r>
            <a:r>
              <a:rPr lang="tr-TR" dirty="0"/>
              <a:t>konusunu anlatacağım.”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7038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Yanlış hedef seçimi masum insanlara zarar verebilir.” “Bu çok ciddi bir sorundur.”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2757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Araçlar ulaşım içindir.” “Silahlar Savunmak içindir.” “Bu yüzden riskleri farklıdır.”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6827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sistemler için yeni yasalar oluşturuluyor.” </a:t>
            </a:r>
          </a:p>
          <a:p>
            <a:r>
              <a:rPr lang="tr-TR" dirty="0"/>
              <a:t>“Avrupa bu konuda öncü.”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3521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insan denetimi şarttır.” </a:t>
            </a:r>
          </a:p>
          <a:p>
            <a:r>
              <a:rPr lang="tr-TR" dirty="0"/>
              <a:t>“Makine tamamen kontrolü almamalı.”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24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6412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Yapay zekâ artık hayatımızın her alanında var.” </a:t>
            </a:r>
          </a:p>
          <a:p>
            <a:r>
              <a:rPr lang="tr-TR" dirty="0"/>
              <a:t>“Artık makineler sadece veri işlemekle kalmıyor, karar da veriyor.” </a:t>
            </a:r>
          </a:p>
          <a:p>
            <a:r>
              <a:rPr lang="tr-TR" dirty="0"/>
              <a:t>“Bu da yeni sorunları ortaya çıkarıyor.”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916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En büyük iki soru şudur:” </a:t>
            </a:r>
          </a:p>
          <a:p>
            <a:r>
              <a:rPr lang="tr-TR" dirty="0"/>
              <a:t>“Bir hata olursa kim sorumlu olacak?” </a:t>
            </a:r>
          </a:p>
          <a:p>
            <a:r>
              <a:rPr lang="tr-TR" dirty="0"/>
              <a:t>“Ve bu sistemler herkese eşit davranıyor mu?”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6599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164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Otonom araçlar sensör ve kameralarla çalışır.” </a:t>
            </a:r>
          </a:p>
          <a:p>
            <a:r>
              <a:rPr lang="tr-TR" dirty="0"/>
              <a:t>“Yapay zekâ ile çevreyi analiz eder.” </a:t>
            </a:r>
          </a:p>
          <a:p>
            <a:r>
              <a:rPr lang="tr-TR" dirty="0"/>
              <a:t>“Sürücü olmadan hareket edebilir.”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6274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Burda</a:t>
            </a:r>
            <a:r>
              <a:rPr lang="tr-TR" dirty="0"/>
              <a:t> da ölümle sonuçlanan otonom araç kazalarını görüyoruz.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1346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Adalet herkesin eşit değerlendirilmesidir.” “Algoritmalar da adil olmalıdır.”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6995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sistemler hedef belirleyebilir.” </a:t>
            </a:r>
          </a:p>
          <a:p>
            <a:r>
              <a:rPr lang="tr-TR" dirty="0"/>
              <a:t>“Bazı durumlarda insan müdahalesi olmadan karar verebilir.” </a:t>
            </a:r>
          </a:p>
          <a:p>
            <a:r>
              <a:rPr lang="tr-TR" dirty="0"/>
              <a:t>“Bu durum ciddi etik sorun yaratır.”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5115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sistemler insan hayatını etkiler.” </a:t>
            </a:r>
          </a:p>
          <a:p>
            <a:r>
              <a:rPr lang="tr-TR" dirty="0"/>
              <a:t>“Hatalar ölümcül olabilir.” </a:t>
            </a:r>
          </a:p>
          <a:p>
            <a:r>
              <a:rPr lang="tr-TR" dirty="0"/>
              <a:t>“Bu yüzden çok dikkatli incelenmelidir.”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F26CB-BE52-41F1-9A6F-3D21702BE1A6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58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7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5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62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7488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8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8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62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56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3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2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0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6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4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6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5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29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81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41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google.com/search?q=Uber%2FArizona+Kazas%C4%B1&amp;sca_esv=8e9668447196fc90&amp;sxsrf=ANbL-n5km5KaGNXntkUHdNlcmKKSb3FgJg%3A1774959695345&amp;ei=T7zLafvQFPjw7_UPzur0-Ac&amp;biw=1536&amp;bih=730&amp;ved=2ahUKEwiqwfyXkMqTAxVUhf0HHcknLLQQgK4QegQIAxAB&amp;uact=5&amp;oq=otonom+ara%C3%A7+kazalar%C4%B1+%C3%B6l%C3%BCm&amp;gs_lp=Egxnd3Mtd2l6LXNlcnAiHW90b25vbSBhcmHDpyBrYXphbGFyxLEgw7Zsw7xtMgUQIRigATIFECEYoAEyBRAhGKABSIoMUMICWOUKcAF4AJABAJgBuQOgAbsKqgEHMi0xLjIuMbgBA8gBAPgBAZgCA6ACggiYAwCIBgGSBwcyLTEuMS4xoAfxCLIHBzItMS4xLjG4B4IIwgcDMC4zyAcGgAgB&amp;sclient=gws-wiz-serp&amp;mstk=AUtExfCvw_gCP7y8106GaQmcceujlJs5mlPrlbsPYs38s3ka_8VGRY97AADvSyZGubtAYEtJqWGQtoVH_WkZgRFBurn1Yf2zUpsbCuJoGe4ejUhpoSI96AxO-ziSh1F07N93X5uZEcRrOP9ufHMKtjA9Wfp_IhaFP-n1hrrNfRWSIpT8hR9TjIP-W0BppX0iSAf1w12iqKi81eetIUqWUnwK2vQuFxsW2PM41TsgZq3pPUbcHEXxl5ArDz2RV6T16c5L0bgqtSkRTeMtsFoB6rgi_8_u&amp;csui=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61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63" name="Freeform: Shape 62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3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484" y="452718"/>
            <a:ext cx="6710641" cy="140053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tr-TR" sz="2300" b="1" dirty="0">
                <a:solidFill>
                  <a:srgbClr val="FFFFFF"/>
                </a:solidFill>
              </a:rPr>
              <a:t>Otonom </a:t>
            </a:r>
            <a:r>
              <a:rPr lang="tr-TR" sz="2300" b="1" dirty="0" err="1">
                <a:solidFill>
                  <a:srgbClr val="FFFFFF"/>
                </a:solidFill>
              </a:rPr>
              <a:t>Sistemler,Otonom</a:t>
            </a:r>
            <a:r>
              <a:rPr lang="tr-TR" sz="2300" b="1" dirty="0">
                <a:solidFill>
                  <a:srgbClr val="FFFFFF"/>
                </a:solidFill>
              </a:rPr>
              <a:t> Araçlar ve             Silah Sistemlerinde </a:t>
            </a:r>
            <a:br>
              <a:rPr lang="tr-TR" sz="2300" b="1" dirty="0">
                <a:solidFill>
                  <a:srgbClr val="FFFFFF"/>
                </a:solidFill>
              </a:rPr>
            </a:br>
            <a:r>
              <a:rPr lang="tr-TR" sz="2300" b="1" dirty="0">
                <a:solidFill>
                  <a:srgbClr val="FFFFFF"/>
                </a:solidFill>
              </a:rPr>
              <a:t>Sorumluluk, Ayrımcılık ve Adalet</a:t>
            </a:r>
            <a:br>
              <a:rPr lang="tr-TR" sz="2300" b="1" dirty="0">
                <a:solidFill>
                  <a:srgbClr val="FFFFFF"/>
                </a:solidFill>
              </a:rPr>
            </a:br>
            <a:endParaRPr lang="tr-TR" sz="23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2763520"/>
            <a:ext cx="6709905" cy="348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i="1" dirty="0"/>
              <a:t>Otonom sistem nedir </a:t>
            </a:r>
            <a:r>
              <a:rPr lang="tr-TR" i="1" dirty="0">
                <a:latin typeface="Abadi" panose="020F0502020204030204" pitchFamily="34" charset="-94"/>
              </a:rPr>
              <a:t>?</a:t>
            </a:r>
          </a:p>
          <a:p>
            <a:pPr marL="0" indent="0">
              <a:buNone/>
            </a:pPr>
            <a:r>
              <a:rPr lang="tr-TR" dirty="0"/>
              <a:t>•Çevreden veri toplayan,</a:t>
            </a:r>
          </a:p>
          <a:p>
            <a:pPr marL="0" indent="0">
              <a:buNone/>
            </a:pPr>
            <a:r>
              <a:rPr lang="tr-TR" dirty="0"/>
              <a:t>•Bu veriyi işleyip karar veren, </a:t>
            </a:r>
          </a:p>
          <a:p>
            <a:pPr marL="0" indent="0">
              <a:buNone/>
            </a:pPr>
            <a:r>
              <a:rPr lang="tr-TR" dirty="0"/>
              <a:t>•İnsan müdahalesi olmadan ya da sınırlı müdahaleyle hareket eden sistemlerdir.</a:t>
            </a:r>
          </a:p>
          <a:p>
            <a:endParaRPr lang="tr-T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b="1" dirty="0"/>
              <a:t>Ayrımcılık yapan algoritmalar nasıl ortaya çıkar?</a:t>
            </a:r>
            <a:br>
              <a:rPr lang="tr-TR" sz="3200" b="1" dirty="0"/>
            </a:br>
            <a:endParaRPr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360727" y="2052925"/>
            <a:ext cx="7491368" cy="4195481"/>
          </a:xfrm>
        </p:spPr>
        <p:txBody>
          <a:bodyPr>
            <a:normAutofit/>
          </a:bodyPr>
          <a:lstStyle/>
          <a:p>
            <a:pPr marL="114302" indent="0">
              <a:buNone/>
            </a:pPr>
            <a:r>
              <a:rPr lang="tr-TR" sz="1800" dirty="0"/>
              <a:t>Algoritmalar kendiliğinden taraflı doğmaz; çoğu zaman </a:t>
            </a:r>
            <a:r>
              <a:rPr lang="tr-TR" sz="1800" b="1" dirty="0"/>
              <a:t>veri</a:t>
            </a:r>
            <a:r>
              <a:rPr lang="tr-TR" sz="1800" dirty="0"/>
              <a:t>, </a:t>
            </a:r>
            <a:r>
              <a:rPr lang="tr-TR" sz="1800" b="1" dirty="0"/>
              <a:t>tasarım</a:t>
            </a:r>
            <a:r>
              <a:rPr lang="tr-TR" sz="1800" dirty="0"/>
              <a:t> ve </a:t>
            </a:r>
            <a:r>
              <a:rPr lang="tr-TR" sz="1800" b="1" dirty="0"/>
              <a:t>uygulama biçimi</a:t>
            </a:r>
            <a:r>
              <a:rPr lang="tr-TR" sz="1800" dirty="0"/>
              <a:t> nedeniyle ayrımcı hale gelir.</a:t>
            </a:r>
          </a:p>
          <a:p>
            <a:r>
              <a:rPr lang="tr-TR" sz="1800" b="1" dirty="0"/>
              <a:t>Başlıca nedenler:</a:t>
            </a:r>
          </a:p>
          <a:p>
            <a:r>
              <a:rPr lang="tr-TR" sz="1800" dirty="0"/>
              <a:t>Eğitim verisinin eksik veya dengesiz olması,</a:t>
            </a:r>
          </a:p>
          <a:p>
            <a:r>
              <a:rPr lang="tr-TR" sz="1800" dirty="0"/>
              <a:t>Geçmiş toplumsal önyargıların veriye yansıması,</a:t>
            </a:r>
          </a:p>
          <a:p>
            <a:r>
              <a:rPr lang="tr-TR" sz="1800" dirty="0"/>
              <a:t>Bazı grupların sistemde yeterince temsil edilmemesi,</a:t>
            </a:r>
          </a:p>
          <a:p>
            <a:r>
              <a:rPr lang="tr-TR" sz="1800" dirty="0"/>
              <a:t>Modelin yalnızca doğruluk oranına göre optimize edilmesi,</a:t>
            </a:r>
          </a:p>
          <a:p>
            <a:r>
              <a:rPr lang="tr-TR" sz="1800" dirty="0"/>
              <a:t>Gerçek dünyada farklı gruplar üzerindeki etkinin test edilmemesi.</a:t>
            </a:r>
          </a:p>
          <a:p>
            <a:pPr marL="114302" indent="0">
              <a:buNone/>
            </a:pPr>
            <a:endParaRPr lang="tr-TR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922790"/>
            <a:ext cx="2999892" cy="1266737"/>
          </a:xfrm>
        </p:spPr>
        <p:txBody>
          <a:bodyPr>
            <a:normAutofit fontScale="90000"/>
          </a:bodyPr>
          <a:lstStyle/>
          <a:p>
            <a:r>
              <a:rPr lang="tr-TR" sz="3100" dirty="0"/>
              <a:t>Otonom Araç Hataları Örneği: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299" y="2424418"/>
            <a:ext cx="3138134" cy="3422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600"/>
              <a:t>Bir algılama sistemi;</a:t>
            </a:r>
          </a:p>
          <a:p>
            <a:r>
              <a:rPr lang="tr-TR" sz="1600"/>
              <a:t>koyu tenli yayaları, </a:t>
            </a:r>
          </a:p>
          <a:p>
            <a:r>
              <a:rPr lang="tr-TR" sz="1600"/>
              <a:t>çocukları, </a:t>
            </a:r>
          </a:p>
          <a:p>
            <a:r>
              <a:rPr lang="tr-TR" sz="1600"/>
              <a:t>yaşlıları, </a:t>
            </a:r>
          </a:p>
          <a:p>
            <a:r>
              <a:rPr lang="tr-TR" sz="1600"/>
              <a:t>gece koşullarındaki kişileri daha düşük doğrulukla tespit ederse bu, güvenlikte eşitsizlik yaratır.</a:t>
            </a:r>
          </a:p>
          <a:p>
            <a:endParaRPr lang="tr-TR" sz="160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C554537-03CE-C3CE-96BF-9F6E52F990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651" r="15243" b="2"/>
          <a:stretch>
            <a:fillRect/>
          </a:stretch>
        </p:blipFill>
        <p:spPr>
          <a:xfrm>
            <a:off x="3787791" y="1241571"/>
            <a:ext cx="4870433" cy="47782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" name="AutoShape 2" descr="Üretilen görsel: Otonom araçlardaki ayrımcılık belirtileri">
            <a:extLst>
              <a:ext uri="{FF2B5EF4-FFF2-40B4-BE49-F238E27FC236}">
                <a16:creationId xmlns:a16="http://schemas.microsoft.com/office/drawing/2014/main" id="{7BA7A1B1-7BEE-BB39-C637-E960295B61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6939116" cy="1223983"/>
          </a:xfrm>
        </p:spPr>
        <p:txBody>
          <a:bodyPr>
            <a:normAutofit/>
          </a:bodyPr>
          <a:lstStyle/>
          <a:p>
            <a:r>
              <a:rPr lang="tr-TR"/>
              <a:t>Silah Sistemleri Örneği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3" y="2052214"/>
            <a:ext cx="4352347" cy="4196185"/>
          </a:xfrm>
        </p:spPr>
        <p:txBody>
          <a:bodyPr>
            <a:normAutofit/>
          </a:bodyPr>
          <a:lstStyle/>
          <a:p>
            <a:r>
              <a:rPr lang="tr-TR"/>
              <a:t>Bir hedef tanıma algoritması;</a:t>
            </a:r>
          </a:p>
          <a:p>
            <a:r>
              <a:rPr lang="tr-TR"/>
              <a:t>Sivil-asker ayrımında hata yaparsa, </a:t>
            </a:r>
          </a:p>
          <a:p>
            <a:r>
              <a:rPr lang="tr-TR"/>
              <a:t>Belirli davranış kalıplarını yanlış yorumlarsa, </a:t>
            </a:r>
          </a:p>
          <a:p>
            <a:r>
              <a:rPr lang="tr-TR"/>
              <a:t>Eksik veri nedeniyle masum insanları tehdit gibi sınıflandırırsa çok ağır sonuçlar doğabilir.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D160A8E-C65E-50E2-D0C8-CF7E9F4C5F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993" r="4494" b="-2"/>
          <a:stretch>
            <a:fillRect/>
          </a:stretch>
        </p:blipFill>
        <p:spPr>
          <a:xfrm>
            <a:off x="5469622" y="1686187"/>
            <a:ext cx="3188035" cy="45622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Otonom Araçlar ile Silah Sistemleri Arasındaki İlişki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b="1" dirty="0"/>
              <a:t>Benzer yönler:</a:t>
            </a:r>
          </a:p>
          <a:p>
            <a:r>
              <a:rPr lang="tr-TR" dirty="0"/>
              <a:t>İkisi de veriyle karar verir. </a:t>
            </a:r>
          </a:p>
          <a:p>
            <a:r>
              <a:rPr lang="tr-TR" dirty="0"/>
              <a:t>İkisi de hata yapabilir. </a:t>
            </a:r>
          </a:p>
          <a:p>
            <a:r>
              <a:rPr lang="tr-TR" dirty="0"/>
              <a:t>İkisi de şeffaflık ve hesap verebilirlik sorunu taşır.</a:t>
            </a:r>
          </a:p>
          <a:p>
            <a:endParaRPr lang="tr-TR" dirty="0"/>
          </a:p>
          <a:p>
            <a:r>
              <a:rPr lang="tr-TR" b="1" dirty="0"/>
              <a:t>Farklı yönler:</a:t>
            </a:r>
          </a:p>
          <a:p>
            <a:r>
              <a:rPr lang="tr-TR" dirty="0"/>
              <a:t>Otonom araçların amacı ulaşım ve güvenliktir.</a:t>
            </a:r>
          </a:p>
          <a:p>
            <a:r>
              <a:rPr lang="tr-TR" dirty="0"/>
              <a:t>Otonom silahların amacı hedef etkisiz hale getirmektir.</a:t>
            </a:r>
          </a:p>
          <a:p>
            <a:r>
              <a:rPr lang="tr-TR" dirty="0"/>
              <a:t>Silah sistemlerinde hata bedeli daha yüksek ve etik risk daha ağırdır.</a:t>
            </a:r>
          </a:p>
          <a:p>
            <a:pPr marL="0" indent="0">
              <a:buNone/>
            </a:pPr>
            <a:r>
              <a:rPr lang="tr-TR" dirty="0"/>
              <a:t>Bu yüzden ölümcül otonom silahlarda “anlamlı insan kontrolü” fikri çok daha güçlü savunuluyor.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Güncel Hukuki ve Düzenleyici Çerçeve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2052925"/>
            <a:ext cx="6711654" cy="4708602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/>
              <a:t>Avrupa Birliği</a:t>
            </a:r>
          </a:p>
          <a:p>
            <a:pPr marL="0" indent="0">
              <a:buNone/>
            </a:pPr>
            <a:r>
              <a:rPr lang="tr-TR" dirty="0"/>
              <a:t>AB AI </a:t>
            </a:r>
            <a:r>
              <a:rPr lang="tr-TR" dirty="0" err="1"/>
              <a:t>Act</a:t>
            </a:r>
            <a:r>
              <a:rPr lang="tr-TR" dirty="0"/>
              <a:t>, bazı yapay zekâ uygulamalarını tamamen yasaklıyor; ayrıca yüksek riskli sistemlere daha sıkı yükümlülükler getiriyor. AI </a:t>
            </a:r>
            <a:r>
              <a:rPr lang="tr-TR" dirty="0" err="1"/>
              <a:t>Act</a:t>
            </a:r>
            <a:r>
              <a:rPr lang="tr-TR" dirty="0"/>
              <a:t> kapsamındaki bazı yasaklar ve AI </a:t>
            </a:r>
            <a:r>
              <a:rPr lang="tr-TR" dirty="0" err="1"/>
              <a:t>literacy</a:t>
            </a:r>
            <a:r>
              <a:rPr lang="tr-TR" dirty="0"/>
              <a:t> yükümlülükleri 2 Şubat 2025’te uygulanmaya başladı; genel uygulama ise 2 Ağustos 2026’dan itibaren yürürlüğe giriyor.</a:t>
            </a:r>
          </a:p>
          <a:p>
            <a:r>
              <a:rPr lang="tr-TR" b="1" dirty="0"/>
              <a:t>Araç tarafı</a:t>
            </a:r>
          </a:p>
          <a:p>
            <a:pPr marL="0" indent="0">
              <a:buNone/>
            </a:pPr>
            <a:r>
              <a:rPr lang="tr-TR" dirty="0"/>
              <a:t>UNECE çatısı altında otomatik sürüş sistemleri için uluslararası teknik düzenlemeler geliştiriliyor. Burada güvenlik, denetim, sürüş görevinin devri ve sorumluluk çerçevesi öne çıkıyor.</a:t>
            </a:r>
          </a:p>
          <a:p>
            <a:r>
              <a:rPr lang="tr-TR" b="1" dirty="0"/>
              <a:t>Silah tarafı</a:t>
            </a:r>
          </a:p>
          <a:p>
            <a:pPr marL="0" indent="0">
              <a:buNone/>
            </a:pPr>
            <a:r>
              <a:rPr lang="tr-TR" dirty="0"/>
              <a:t>BM CCW/GGE toplantılarında ölümcül otonom silah sistemleri için hesap verebilirlik, insan kontrolü, uluslararası insancıl hukuk ve etik sınırlar tartışılmaya devam ediyor. 2025’te de bu görüşmeler sürdü. </a:t>
            </a:r>
          </a:p>
          <a:p>
            <a:endParaRPr lang="tr-TR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837" y="377217"/>
            <a:ext cx="7055380" cy="1400530"/>
          </a:xfrm>
        </p:spPr>
        <p:txBody>
          <a:bodyPr/>
          <a:lstStyle/>
          <a:p>
            <a:r>
              <a:rPr lang="tr-TR" dirty="0"/>
              <a:t>Çözüm önerileri: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317073"/>
            <a:ext cx="6711654" cy="493133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tr-TR" sz="2900" b="1" dirty="0"/>
              <a:t>1) İnsan denetimi zorunlu olmalı</a:t>
            </a:r>
          </a:p>
          <a:p>
            <a:r>
              <a:rPr lang="tr-TR" sz="2900" dirty="0"/>
              <a:t>Özellikle ölümcül sonuç doğuran kararlarda insan tamamen devre dışı bırakılmamalı. </a:t>
            </a:r>
          </a:p>
          <a:p>
            <a:pPr marL="0" indent="0">
              <a:buNone/>
            </a:pPr>
            <a:r>
              <a:rPr lang="tr-TR" sz="2900" b="1" dirty="0"/>
              <a:t>2) Veri setleri denetlenmeli</a:t>
            </a:r>
          </a:p>
          <a:p>
            <a:r>
              <a:rPr lang="tr-TR" sz="2900" dirty="0"/>
              <a:t>Temsil adaleti kontrol edilmeli </a:t>
            </a:r>
          </a:p>
          <a:p>
            <a:r>
              <a:rPr lang="tr-TR" sz="2900" dirty="0"/>
              <a:t>Farklı gruplar için hata oranları ayrı ayrı ölçülmeli </a:t>
            </a:r>
          </a:p>
          <a:p>
            <a:r>
              <a:rPr lang="tr-TR" sz="2900" dirty="0"/>
              <a:t>Önyargı testleri yapılmalı </a:t>
            </a:r>
          </a:p>
          <a:p>
            <a:pPr marL="0" indent="0">
              <a:buNone/>
            </a:pPr>
            <a:r>
              <a:rPr lang="tr-TR" sz="2900" b="1" dirty="0"/>
              <a:t>3) </a:t>
            </a:r>
            <a:r>
              <a:rPr lang="tr-TR" sz="2900" b="1" dirty="0" err="1"/>
              <a:t>Açıklanabilirlik</a:t>
            </a:r>
            <a:r>
              <a:rPr lang="tr-TR" sz="2900" b="1" dirty="0"/>
              <a:t> ve kayıt tutma</a:t>
            </a:r>
          </a:p>
          <a:p>
            <a:r>
              <a:rPr lang="tr-TR" sz="2900" dirty="0"/>
              <a:t>Sistem neden o kararı verdi, sonradan incelenebilmelidir. Özellikle kazalarda ve askerî olaylarda bu çok önemlidir. </a:t>
            </a:r>
          </a:p>
          <a:p>
            <a:pPr marL="0" indent="0">
              <a:buNone/>
            </a:pPr>
            <a:r>
              <a:rPr lang="tr-TR" sz="2900" b="1" dirty="0"/>
              <a:t>4) Net sorumluluk zinciri kurulmalı</a:t>
            </a:r>
          </a:p>
          <a:p>
            <a:r>
              <a:rPr lang="tr-TR" sz="2900" dirty="0"/>
              <a:t>“Algoritma yaptı” bahanesi kabul edilmemeli. Hukukta üretici, kullanıcı, kurum ve devlet düzeyinde görev paylaşımı açık olmalı. </a:t>
            </a:r>
          </a:p>
          <a:p>
            <a:pPr marL="0" indent="0">
              <a:buNone/>
            </a:pPr>
            <a:r>
              <a:rPr lang="tr-TR" sz="2900" b="1" dirty="0"/>
              <a:t>5) Etik tasarım ilkeleri</a:t>
            </a:r>
          </a:p>
          <a:p>
            <a:r>
              <a:rPr lang="tr-TR" sz="2900" dirty="0"/>
              <a:t>adalet </a:t>
            </a:r>
          </a:p>
          <a:p>
            <a:r>
              <a:rPr lang="tr-TR" sz="2900" dirty="0"/>
              <a:t>zarar vermeme </a:t>
            </a:r>
          </a:p>
          <a:p>
            <a:r>
              <a:rPr lang="tr-TR" sz="2900" dirty="0"/>
              <a:t>şeffaflık </a:t>
            </a:r>
          </a:p>
          <a:p>
            <a:r>
              <a:rPr lang="tr-TR" sz="2900" dirty="0"/>
              <a:t>hesap verebilirlik </a:t>
            </a:r>
          </a:p>
          <a:p>
            <a:r>
              <a:rPr lang="tr-TR" sz="2900" dirty="0"/>
              <a:t>insan onuruna saygı </a:t>
            </a:r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Sonuç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446" y="1735803"/>
            <a:ext cx="7054644" cy="4395158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Otonom araçlar ve otonom silah sistemleri, teknolojik ilerleme açısından büyük fırsatlar sunsa da sorumluluk ve adalet sorunlarını da büyütmektedir. </a:t>
            </a:r>
          </a:p>
          <a:p>
            <a:pPr marL="0" indent="0">
              <a:buNone/>
            </a:pPr>
            <a:r>
              <a:rPr lang="tr-TR" dirty="0"/>
              <a:t>Bir sistemin hızlı, verimli veya akıllı olması tek başına yeterli değildir. Asıl mesele, bu sistemlerin </a:t>
            </a:r>
            <a:r>
              <a:rPr lang="tr-TR" b="1" dirty="0"/>
              <a:t>kime zarar verdiği, kimi koruduğu, hata yaptığında kimin hesap vereceği ve herkese eşit davranıp davranmadığıdır.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Bu nedenle geleceğin yapay zekâ sistemleri yalnızca güçlü değil, aynı zamanda </a:t>
            </a:r>
            <a:r>
              <a:rPr lang="tr-TR" b="1" dirty="0"/>
              <a:t>adil, denetlenebilir ve insan merkezli</a:t>
            </a:r>
            <a:r>
              <a:rPr lang="tr-TR" dirty="0"/>
              <a:t> olmak zorundadır. </a:t>
            </a:r>
          </a:p>
          <a:p>
            <a:pPr marL="0" indent="0">
              <a:buNone/>
            </a:pPr>
            <a:r>
              <a:rPr lang="tr-TR" b="1" i="1" u="sng" dirty="0"/>
              <a:t>“Algoritmalar tarafsız değildir, onları eğiten veriler kadar taraflıdır.”</a:t>
            </a:r>
            <a:endParaRPr b="1" i="1" u="sng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418939B-E26C-F54B-9000-BA045D2357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5163" r="5836" b="-2"/>
          <a:stretch>
            <a:fillRect/>
          </a:stretch>
        </p:blipFill>
        <p:spPr>
          <a:xfrm>
            <a:off x="20" y="-1"/>
            <a:ext cx="91439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3" y="452718"/>
            <a:ext cx="7053542" cy="1400530"/>
          </a:xfrm>
        </p:spPr>
        <p:txBody>
          <a:bodyPr>
            <a:normAutofit/>
          </a:bodyPr>
          <a:lstStyle/>
          <a:p>
            <a:r>
              <a:rPr lang="tr-TR" b="1" dirty="0"/>
              <a:t>Otonom sistem örnekleri:</a:t>
            </a:r>
            <a:endParaRPr lang="tr-TR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A961953-2B1C-7E6A-D9ED-A523BBDB14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496982"/>
              </p:ext>
            </p:extLst>
          </p:nvPr>
        </p:nvGraphicFramePr>
        <p:xfrm>
          <a:off x="827484" y="2052918"/>
          <a:ext cx="6709905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383892"/>
            <a:ext cx="7055380" cy="1400530"/>
          </a:xfrm>
        </p:spPr>
        <p:txBody>
          <a:bodyPr/>
          <a:lstStyle/>
          <a:p>
            <a:r>
              <a:rPr lang="tr-TR" dirty="0"/>
              <a:t> Bu konu neden önemli</a:t>
            </a:r>
            <a:r>
              <a:rPr lang="tr-TR" dirty="0">
                <a:latin typeface="Abadi" panose="020F0502020204030204" pitchFamily="34" charset="-94"/>
              </a:rPr>
              <a:t>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 err="1"/>
              <a:t>Otonom</a:t>
            </a:r>
            <a:r>
              <a:rPr sz="2800" dirty="0"/>
              <a:t> </a:t>
            </a:r>
            <a:r>
              <a:rPr sz="2800" dirty="0" err="1"/>
              <a:t>sistemler</a:t>
            </a:r>
            <a:r>
              <a:rPr sz="2800" dirty="0"/>
              <a:t> </a:t>
            </a:r>
            <a:r>
              <a:rPr sz="2800" dirty="0" err="1"/>
              <a:t>hata</a:t>
            </a:r>
            <a:r>
              <a:rPr sz="2800" dirty="0"/>
              <a:t> </a:t>
            </a:r>
            <a:r>
              <a:rPr sz="2800" dirty="0" err="1"/>
              <a:t>yaptığında</a:t>
            </a:r>
            <a:r>
              <a:rPr sz="2800" dirty="0"/>
              <a:t> </a:t>
            </a:r>
            <a:r>
              <a:rPr sz="2800" dirty="0" err="1"/>
              <a:t>kim</a:t>
            </a:r>
            <a:r>
              <a:rPr sz="2800" dirty="0"/>
              <a:t> </a:t>
            </a:r>
            <a:r>
              <a:rPr sz="2800" dirty="0" err="1"/>
              <a:t>sorumlu</a:t>
            </a:r>
            <a:r>
              <a:rPr sz="2800" dirty="0"/>
              <a:t> </a:t>
            </a:r>
            <a:r>
              <a:rPr sz="2800" dirty="0" err="1"/>
              <a:t>olacak</a:t>
            </a:r>
            <a:r>
              <a:rPr lang="tr-TR" sz="2800" dirty="0">
                <a:latin typeface="Abadi" panose="020F0502020204030204" pitchFamily="34" charset="-94"/>
              </a:rPr>
              <a:t> ?</a:t>
            </a:r>
            <a:endParaRPr sz="2800" dirty="0"/>
          </a:p>
          <a:p>
            <a:r>
              <a:rPr sz="2800" dirty="0" err="1"/>
              <a:t>Algoritmalar</a:t>
            </a:r>
            <a:r>
              <a:rPr sz="2800" dirty="0"/>
              <a:t> </a:t>
            </a:r>
            <a:r>
              <a:rPr sz="2800" dirty="0" err="1"/>
              <a:t>herkese</a:t>
            </a:r>
            <a:r>
              <a:rPr sz="2800" dirty="0"/>
              <a:t> </a:t>
            </a:r>
            <a:r>
              <a:rPr sz="2800" dirty="0" err="1"/>
              <a:t>eşit</a:t>
            </a:r>
            <a:r>
              <a:rPr sz="2800" dirty="0"/>
              <a:t> </a:t>
            </a:r>
            <a:r>
              <a:rPr sz="2800" dirty="0" err="1"/>
              <a:t>davranıyor</a:t>
            </a:r>
            <a:r>
              <a:rPr sz="2800" dirty="0"/>
              <a:t> mu</a:t>
            </a:r>
            <a:r>
              <a:rPr lang="tr-TR" sz="2800" dirty="0">
                <a:latin typeface="Abadi" panose="020F0502020204030204" pitchFamily="34" charset="-94"/>
              </a:rPr>
              <a:t> ?</a:t>
            </a:r>
            <a:endParaRPr sz="2800" dirty="0"/>
          </a:p>
          <a:p>
            <a:pPr marL="0" indent="0">
              <a:buNone/>
            </a:pPr>
            <a:r>
              <a:rPr sz="2800" dirty="0"/>
              <a:t>Bu </a:t>
            </a:r>
            <a:r>
              <a:rPr sz="2800" dirty="0" err="1"/>
              <a:t>iki</a:t>
            </a:r>
            <a:r>
              <a:rPr sz="2800" dirty="0"/>
              <a:t> </a:t>
            </a:r>
            <a:r>
              <a:rPr sz="2800" dirty="0" err="1"/>
              <a:t>soru</a:t>
            </a:r>
            <a:r>
              <a:rPr sz="2800" dirty="0"/>
              <a:t> </a:t>
            </a:r>
            <a:r>
              <a:rPr sz="2800" dirty="0" err="1"/>
              <a:t>bu</a:t>
            </a:r>
            <a:r>
              <a:rPr sz="2800" dirty="0"/>
              <a:t> </a:t>
            </a:r>
            <a:r>
              <a:rPr sz="2800" dirty="0" err="1"/>
              <a:t>çalışmanın</a:t>
            </a:r>
            <a:r>
              <a:rPr sz="2800" dirty="0"/>
              <a:t> </a:t>
            </a:r>
            <a:r>
              <a:rPr sz="2800" dirty="0" err="1"/>
              <a:t>temelini</a:t>
            </a:r>
            <a:r>
              <a:rPr sz="2800" dirty="0"/>
              <a:t> </a:t>
            </a:r>
            <a:r>
              <a:rPr sz="2800" dirty="0" err="1"/>
              <a:t>oluşturur</a:t>
            </a:r>
            <a:r>
              <a:rPr sz="2800"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</a:t>
            </a:r>
            <a:r>
              <a:rPr lang="tr-TR" b="1" dirty="0"/>
              <a:t>Sorumluluk Problemi</a:t>
            </a:r>
            <a:br>
              <a:rPr lang="tr-TR" b="1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219201"/>
            <a:ext cx="6711654" cy="50292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dirty="0"/>
              <a:t>Buradaki ana mesele şu:</a:t>
            </a:r>
            <a:br>
              <a:rPr lang="tr-TR" dirty="0"/>
            </a:br>
            <a:r>
              <a:rPr lang="tr-TR" b="1" dirty="0"/>
              <a:t>Bir otonom sistem yanlış karar verirse suç veya sorumluluk kime ait olacak?</a:t>
            </a:r>
            <a:endParaRPr lang="tr-TR" dirty="0"/>
          </a:p>
          <a:p>
            <a:pPr marL="0" indent="0">
              <a:buNone/>
            </a:pPr>
            <a:r>
              <a:rPr lang="tr-TR" b="1" dirty="0"/>
              <a:t>Otonom araçlarda olası sorumlular:</a:t>
            </a:r>
          </a:p>
          <a:p>
            <a:r>
              <a:rPr lang="tr-TR" dirty="0"/>
              <a:t>Araç üreticisi </a:t>
            </a:r>
          </a:p>
          <a:p>
            <a:r>
              <a:rPr lang="tr-TR" dirty="0"/>
              <a:t>Yazılım geliştiricisi </a:t>
            </a:r>
          </a:p>
          <a:p>
            <a:r>
              <a:rPr lang="tr-TR" dirty="0"/>
              <a:t>Sensör/donanım üreticisi </a:t>
            </a:r>
          </a:p>
          <a:p>
            <a:r>
              <a:rPr lang="tr-TR" dirty="0"/>
              <a:t>Aracı kullanan kişi </a:t>
            </a:r>
          </a:p>
          <a:p>
            <a:r>
              <a:rPr lang="tr-TR" dirty="0"/>
              <a:t>Aracı işleten şirket </a:t>
            </a:r>
          </a:p>
          <a:p>
            <a:r>
              <a:rPr lang="tr-TR" dirty="0"/>
              <a:t>Düzenleyici kurumlar </a:t>
            </a:r>
          </a:p>
          <a:p>
            <a:r>
              <a:rPr lang="tr-TR" dirty="0"/>
              <a:t>UNECE* tarafında otonom sürüş için uluslararası düzenleyici çerçeve geliştirilmeye devam ediyor; burada üretici yükümlülükleri, güvenlik doğrulaması ve sorumluluk dağılımı temel başlıklar arasında yer alıyor. 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*Birleşmiş Milletler Avrupa Ekonomik Komisyonu (UNECE)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6939116" cy="1223983"/>
          </a:xfrm>
        </p:spPr>
        <p:txBody>
          <a:bodyPr>
            <a:normAutofit/>
          </a:bodyPr>
          <a:lstStyle/>
          <a:p>
            <a:r>
              <a:rPr lang="tr-TR" b="1" dirty="0"/>
              <a:t>Sorumluluk problemi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24" y="1853249"/>
            <a:ext cx="4474045" cy="419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Otonom silah sistemlerinde olası sorumlular:</a:t>
            </a:r>
          </a:p>
          <a:p>
            <a:r>
              <a:rPr lang="tr-TR" dirty="0"/>
              <a:t>Devlet </a:t>
            </a:r>
          </a:p>
          <a:p>
            <a:r>
              <a:rPr lang="tr-TR" dirty="0"/>
              <a:t>Askerî komuta zinciri </a:t>
            </a:r>
          </a:p>
          <a:p>
            <a:r>
              <a:rPr lang="tr-TR" dirty="0"/>
              <a:t>Silahı üreten şirket </a:t>
            </a:r>
          </a:p>
          <a:p>
            <a:r>
              <a:rPr lang="tr-TR" dirty="0"/>
              <a:t>Yazılımı geliştiren ekip </a:t>
            </a:r>
          </a:p>
          <a:p>
            <a:r>
              <a:rPr lang="tr-TR" dirty="0"/>
              <a:t>Sistemi sahaya süren operatör</a:t>
            </a:r>
          </a:p>
          <a:p>
            <a:endParaRPr dirty="0"/>
          </a:p>
        </p:txBody>
      </p:sp>
      <p:pic>
        <p:nvPicPr>
          <p:cNvPr id="1026" name="Picture 2" descr="Çin, savaşta kullanılacak akıllı “kurt sürülerini” tanıttı">
            <a:extLst>
              <a:ext uri="{FF2B5EF4-FFF2-40B4-BE49-F238E27FC236}">
                <a16:creationId xmlns:a16="http://schemas.microsoft.com/office/drawing/2014/main" id="{A2B85D46-7EB1-E9AB-D205-927F9EB5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380" y="2065430"/>
            <a:ext cx="3960411" cy="27271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F5028E-D98B-6D8D-E5A0-BBE0A8AE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629266"/>
            <a:ext cx="6939116" cy="1223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900"/>
              <a:t>Otonom Araç Kazası Örnekleri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85C9A1-3302-4D61-8631-50667810F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83" y="2052214"/>
            <a:ext cx="3253807" cy="4196185"/>
          </a:xfrm>
        </p:spPr>
        <p:txBody>
          <a:bodyPr>
            <a:normAutofit/>
          </a:bodyPr>
          <a:lstStyle/>
          <a:p>
            <a:r>
              <a:rPr lang="tr-TR" sz="1900" b="1">
                <a:hlinkClick r:id="rId4"/>
              </a:rPr>
              <a:t>Uber/Arizona Kazası</a:t>
            </a:r>
            <a:r>
              <a:rPr lang="tr-TR" sz="1900" b="1"/>
              <a:t> (2018):</a:t>
            </a:r>
            <a:r>
              <a:rPr lang="tr-TR" sz="1900"/>
              <a:t> Arizona'da sürücüsüz bir Uber aracı, gece saatlerinde yoldan karşıya geçen bir yayaya çarparak ölümüne sebep oldu. Bu vaka, yaya tespit sistemlerinin otonom araçlardaki önemini ve sınırlamalarını ortaya koydu.(Uber sürücüsü sorumlu bulundu)</a:t>
            </a:r>
          </a:p>
          <a:p>
            <a:endParaRPr lang="tr-TR" sz="190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5B7431B-CC1E-92F7-D7AC-4942C6904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955" y="2699657"/>
            <a:ext cx="4623291" cy="28825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063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01F066-1EC9-BA3A-F3B9-A36DBEC84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629266"/>
            <a:ext cx="6939116" cy="1223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900"/>
              <a:t>Otonom Araç Kazası Örnekleri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8BD4E5-3973-F92C-D6C3-74B150C42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83" y="2052214"/>
            <a:ext cx="3253807" cy="4196185"/>
          </a:xfrm>
        </p:spPr>
        <p:txBody>
          <a:bodyPr>
            <a:normAutofit/>
          </a:bodyPr>
          <a:lstStyle/>
          <a:p>
            <a:r>
              <a:rPr lang="tr-TR" dirty="0"/>
              <a:t>Tesla </a:t>
            </a:r>
            <a:r>
              <a:rPr lang="tr-TR" dirty="0" err="1"/>
              <a:t>Autopilot</a:t>
            </a:r>
            <a:r>
              <a:rPr lang="tr-TR" dirty="0"/>
              <a:t> Kazası (2023): Kaliforniya'da kırmızı ışıkta geçen bir araca çarpan ve otopilot modunda olan Tesla Model Y'de sürücü hayatını kaybetti.(Sürücü sorumlu kabul edildi)</a:t>
            </a:r>
          </a:p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C8406FF-5929-0AA9-217E-D12BDB226D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46" r="20245" b="2"/>
          <a:stretch>
            <a:fillRect/>
          </a:stretch>
        </p:blipFill>
        <p:spPr>
          <a:xfrm>
            <a:off x="4724400" y="1853249"/>
            <a:ext cx="3933257" cy="4017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" name="AutoShape 2" descr="Tesla marka araç ölümlü kazada otopilottaydı - BBC News Türkçe">
            <a:extLst>
              <a:ext uri="{FF2B5EF4-FFF2-40B4-BE49-F238E27FC236}">
                <a16:creationId xmlns:a16="http://schemas.microsoft.com/office/drawing/2014/main" id="{0581E91F-C143-4E69-658C-91B7D5625E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5461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0B2BCC-74DD-70F3-6D25-A9B36056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629266"/>
            <a:ext cx="6939116" cy="1223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900"/>
              <a:t>Otonom Araç Kazası Örnekleri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291CA8F-8153-1F39-1ADB-3DBCBE9A2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83" y="2052214"/>
            <a:ext cx="3253807" cy="4196185"/>
          </a:xfrm>
        </p:spPr>
        <p:txBody>
          <a:bodyPr>
            <a:normAutofit/>
          </a:bodyPr>
          <a:lstStyle/>
          <a:p>
            <a:r>
              <a:rPr lang="tr-TR" dirty="0"/>
              <a:t>Almanya'da BMW Kazası (2022): Otonom kabiliyeti olan bir BMW aracının karşı şeride geçmesi sonucu 1 kişi hayatını kaybetti, 9 kişi yaralandı.(Dava henüz sonuçlanmadı.)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837FE5F-E3F4-E2A0-DFF2-2DCC93C2F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2214"/>
            <a:ext cx="4088720" cy="29525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42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725118B-0EBA-17B3-64ED-562859A276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</a:blip>
          <a:srcRect l="4601" r="639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3" y="452718"/>
            <a:ext cx="7053542" cy="1400530"/>
          </a:xfrm>
        </p:spPr>
        <p:txBody>
          <a:bodyPr>
            <a:normAutofit/>
          </a:bodyPr>
          <a:lstStyle/>
          <a:p>
            <a:r>
              <a:rPr lang="tr-TR"/>
              <a:t>Adalet ne demek</a:t>
            </a:r>
            <a:r>
              <a:rPr lang="tr-TR">
                <a:latin typeface="Abadi" panose="020F0502020204030204" pitchFamily="34" charset="-94"/>
              </a:rPr>
              <a:t> ?</a:t>
            </a:r>
            <a:endParaRPr lang="tr-TR" dirty="0">
              <a:latin typeface="Abadi" panose="020F0502020204030204" pitchFamily="34" charset="-9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FE742-1A27-4AEF-B5F0-F8C383EAB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84" y="2052918"/>
            <a:ext cx="6709905" cy="41954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r-TR"/>
              <a:t>Buradaki adalet, sadece “hukuka uygunluk” değil; aynı zamanda </a:t>
            </a:r>
            <a:r>
              <a:rPr lang="tr-TR" b="1"/>
              <a:t>eşit muamele</a:t>
            </a:r>
            <a:r>
              <a:rPr lang="tr-TR"/>
              <a:t>, </a:t>
            </a:r>
            <a:r>
              <a:rPr lang="tr-TR" b="1"/>
              <a:t>zararın adil dağılmaması</a:t>
            </a:r>
            <a:r>
              <a:rPr lang="tr-TR"/>
              <a:t>, </a:t>
            </a:r>
            <a:r>
              <a:rPr lang="tr-TR" b="1"/>
              <a:t>hesap verebilirlik</a:t>
            </a:r>
            <a:r>
              <a:rPr lang="tr-TR"/>
              <a:t> ve </a:t>
            </a:r>
            <a:r>
              <a:rPr lang="tr-TR" b="1"/>
              <a:t>itiraz edilebilirlik</a:t>
            </a:r>
            <a:r>
              <a:rPr lang="tr-TR"/>
              <a:t> anlamına gelir.</a:t>
            </a:r>
          </a:p>
          <a:p>
            <a:r>
              <a:rPr lang="tr-TR" b="1"/>
              <a:t>Adaletin temel boyutları</a:t>
            </a:r>
          </a:p>
          <a:p>
            <a:r>
              <a:rPr lang="tr-TR" b="1"/>
              <a:t>Dağıtımsal adalet:</a:t>
            </a:r>
            <a:r>
              <a:rPr lang="tr-TR"/>
              <a:t> Risk ve fayda kime gidiyor</a:t>
            </a:r>
            <a:r>
              <a:rPr lang="tr-TR">
                <a:latin typeface="Abadi" panose="020F0502020204030204" pitchFamily="34" charset="-94"/>
              </a:rPr>
              <a:t> ?</a:t>
            </a:r>
            <a:endParaRPr lang="tr-TR"/>
          </a:p>
          <a:p>
            <a:r>
              <a:rPr lang="tr-TR" b="1"/>
              <a:t>Usuli adalet:</a:t>
            </a:r>
            <a:r>
              <a:rPr lang="tr-TR"/>
              <a:t> Karar nasıl alındı</a:t>
            </a:r>
            <a:r>
              <a:rPr lang="tr-TR">
                <a:latin typeface="Abadi" panose="020F0502020204030204" pitchFamily="34" charset="-94"/>
              </a:rPr>
              <a:t> ? </a:t>
            </a:r>
          </a:p>
          <a:p>
            <a:r>
              <a:rPr lang="tr-TR" b="1"/>
              <a:t>Düzeltici adalet:</a:t>
            </a:r>
            <a:r>
              <a:rPr lang="tr-TR"/>
              <a:t> Hata olursa nasıl telafi edilecek</a:t>
            </a:r>
            <a:r>
              <a:rPr lang="tr-TR">
                <a:latin typeface="Abadi" panose="020F0502020204030204" pitchFamily="34" charset="-94"/>
              </a:rPr>
              <a:t> ?</a:t>
            </a:r>
            <a:r>
              <a:rPr lang="tr-TR"/>
              <a:t> </a:t>
            </a:r>
          </a:p>
          <a:p>
            <a:r>
              <a:rPr lang="tr-TR" b="1"/>
              <a:t>Açıklanabilirlik:</a:t>
            </a:r>
            <a:r>
              <a:rPr lang="tr-TR"/>
              <a:t> Karar neden verildi, anlaşılabiliyor mu</a:t>
            </a:r>
            <a:r>
              <a:rPr lang="tr-TR">
                <a:latin typeface="Abadi" panose="020F0502020204030204" pitchFamily="34" charset="-94"/>
              </a:rPr>
              <a:t> ?</a:t>
            </a:r>
            <a:endParaRPr lang="tr-TR"/>
          </a:p>
          <a:p>
            <a:pPr marL="0" indent="0">
              <a:buNone/>
            </a:pPr>
            <a:endParaRPr lang="tr-T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Gri Tonlamalı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362</TotalTime>
  <Words>1115</Words>
  <Application>Microsoft Office PowerPoint</Application>
  <PresentationFormat>Ekran Gösterisi (4:3)</PresentationFormat>
  <Paragraphs>142</Paragraphs>
  <Slides>16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2" baseType="lpstr">
      <vt:lpstr>Abadi</vt:lpstr>
      <vt:lpstr>Aptos</vt:lpstr>
      <vt:lpstr>Arial</vt:lpstr>
      <vt:lpstr>Century Gothic</vt:lpstr>
      <vt:lpstr>Wingdings 3</vt:lpstr>
      <vt:lpstr>İyon</vt:lpstr>
      <vt:lpstr>Otonom Sistemler,Otonom Araçlar ve             Silah Sistemlerinde  Sorumluluk, Ayrımcılık ve Adalet </vt:lpstr>
      <vt:lpstr>Otonom sistem örnekleri:</vt:lpstr>
      <vt:lpstr> Bu konu neden önemli ?</vt:lpstr>
      <vt:lpstr>  Sorumluluk Problemi </vt:lpstr>
      <vt:lpstr>Sorumluluk problemi</vt:lpstr>
      <vt:lpstr>Otonom Araç Kazası Örnekleri</vt:lpstr>
      <vt:lpstr>Otonom Araç Kazası Örnekleri</vt:lpstr>
      <vt:lpstr>Otonom Araç Kazası Örnekleri</vt:lpstr>
      <vt:lpstr>Adalet ne demek ?</vt:lpstr>
      <vt:lpstr>Ayrımcılık yapan algoritmalar nasıl ortaya çıkar? </vt:lpstr>
      <vt:lpstr>Otonom Araç Hataları Örneği:</vt:lpstr>
      <vt:lpstr>Silah Sistemleri Örneği</vt:lpstr>
      <vt:lpstr>Otonom Araçlar ile Silah Sistemleri Arasındaki İlişki</vt:lpstr>
      <vt:lpstr>Güncel Hukuki ve Düzenleyici Çerçeve</vt:lpstr>
      <vt:lpstr>Çözüm önerileri:</vt:lpstr>
      <vt:lpstr>Sonuç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Nurullah Kaya</cp:lastModifiedBy>
  <cp:revision>7</cp:revision>
  <dcterms:created xsi:type="dcterms:W3CDTF">2013-01-27T09:14:16Z</dcterms:created>
  <dcterms:modified xsi:type="dcterms:W3CDTF">2026-03-31T22:23:05Z</dcterms:modified>
  <cp:category/>
</cp:coreProperties>
</file>